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29A"/>
    <a:srgbClr val="055F2D"/>
    <a:srgbClr val="086C35"/>
    <a:srgbClr val="005189"/>
    <a:srgbClr val="124986"/>
    <a:srgbClr val="154F8D"/>
    <a:srgbClr val="185392"/>
    <a:srgbClr val="2854A0"/>
    <a:srgbClr val="14477D"/>
    <a:srgbClr val="476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27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C3F53-48EA-9D42-B67F-234597D4A6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6D2A68B8-48D3-DD43-ABAD-88EC52662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51" y="1203157"/>
            <a:ext cx="6674242" cy="2225843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F80A554-DEAA-0D4B-8071-A22323F93D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51" y="3961203"/>
            <a:ext cx="6674242" cy="969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Click to add subtitle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1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9DD580-2DB8-5844-9075-2D5783974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46B9AF2E-FF64-D942-BD76-ADD1B411B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633" y="444699"/>
            <a:ext cx="11278733" cy="854712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0430A56-6E54-DE4B-9381-3E6E5F4DD8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633" y="1744110"/>
            <a:ext cx="11278733" cy="32995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Click to add text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C70CD2-C9DF-2B4E-80BA-109B1933A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4C3E776-B138-5042-8581-83CE3DAE8FB5}"/>
              </a:ext>
            </a:extLst>
          </p:cNvPr>
          <p:cNvSpPr txBox="1">
            <a:spLocks/>
          </p:cNvSpPr>
          <p:nvPr userDrawn="1"/>
        </p:nvSpPr>
        <p:spPr>
          <a:xfrm>
            <a:off x="505038" y="450597"/>
            <a:ext cx="11101746" cy="5452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B8962EA-C697-7844-9669-B2B56F367B46}"/>
              </a:ext>
            </a:extLst>
          </p:cNvPr>
          <p:cNvSpPr txBox="1">
            <a:spLocks/>
          </p:cNvSpPr>
          <p:nvPr userDrawn="1"/>
        </p:nvSpPr>
        <p:spPr>
          <a:xfrm>
            <a:off x="677332" y="2143107"/>
            <a:ext cx="4630251" cy="34408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55F2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buFontTx/>
              <a:buBlip>
                <a:blip r:embed="rId3"/>
              </a:buBlip>
            </a:pPr>
            <a:endParaRPr lang="en-US" sz="25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B5448A-C94B-D543-BBEB-2E8950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33" y="444699"/>
            <a:ext cx="11278733" cy="854712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solidFill>
                  <a:srgbClr val="21529A"/>
                </a:solidFill>
                <a:latin typeface="Proxima Nova" panose="0200050603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BC4EC19-8C1D-DF4C-8334-6F8454DF2D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633" y="1744110"/>
            <a:ext cx="11278733" cy="32995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21529A"/>
                </a:solidFill>
                <a:latin typeface="Proxima Nova" panose="02000506030000020004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0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E2F88-559B-7344-BBC0-4EB404134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2BEE67A-ADC8-6F4D-A5CB-9E78091D8AB8}"/>
              </a:ext>
            </a:extLst>
          </p:cNvPr>
          <p:cNvSpPr txBox="1">
            <a:spLocks/>
          </p:cNvSpPr>
          <p:nvPr userDrawn="1"/>
        </p:nvSpPr>
        <p:spPr>
          <a:xfrm>
            <a:off x="505038" y="499365"/>
            <a:ext cx="11283251" cy="5452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9E355056-8AF9-884E-A447-511EC56E4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038" y="370688"/>
            <a:ext cx="11181924" cy="5629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baseline="0">
                <a:solidFill>
                  <a:schemeClr val="bg1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0" baseline="0" dirty="0">
                <a:solidFill>
                  <a:srgbClr val="21529A"/>
                </a:solidFill>
              </a:rPr>
              <a:t>Click to add title</a:t>
            </a:r>
            <a:br>
              <a:rPr lang="en-US" sz="4000" b="1" i="0" baseline="0" dirty="0">
                <a:solidFill>
                  <a:srgbClr val="21529A"/>
                </a:solidFill>
              </a:rPr>
            </a:br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96CDF70-B04A-1547-900C-9B161193C9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038" y="1222584"/>
            <a:ext cx="4827358" cy="37440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5BDB1F9-690B-5745-92D9-6B6779CFE7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8828" y="1222584"/>
            <a:ext cx="4827358" cy="37440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9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2674B-3C61-6E4E-93E7-2579FCFC5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5B1B0A6-BACE-A24D-B50C-7E4D0A314C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702" y="1233439"/>
            <a:ext cx="3143588" cy="130763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>
                <a:solidFill>
                  <a:srgbClr val="2152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%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3B3783EB-B123-F04A-A3E1-188D45F5DD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4206" y="1233439"/>
            <a:ext cx="3143588" cy="130763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>
                <a:solidFill>
                  <a:srgbClr val="2152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%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746DCABD-8042-874D-83ED-1E388BD033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7710" y="1233439"/>
            <a:ext cx="3143588" cy="130763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>
                <a:solidFill>
                  <a:srgbClr val="2152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%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FBB8084-B151-8745-9B38-A1A904B9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038" y="370688"/>
            <a:ext cx="11181924" cy="5629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baseline="0">
                <a:solidFill>
                  <a:schemeClr val="bg1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0" baseline="0" dirty="0">
                <a:solidFill>
                  <a:srgbClr val="21529A"/>
                </a:solidFill>
              </a:rPr>
              <a:t>Click to add title</a:t>
            </a:r>
            <a:br>
              <a:rPr lang="en-US" sz="4000" b="1" i="0" baseline="0" dirty="0">
                <a:solidFill>
                  <a:srgbClr val="21529A"/>
                </a:solidFill>
              </a:rPr>
            </a:b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EAED85A-F176-BF4A-9FD8-6773B9C0BC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24206" y="2832136"/>
            <a:ext cx="3143588" cy="23496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831DB89-972E-2141-92B0-D93A29C13C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9827" y="2832136"/>
            <a:ext cx="3143588" cy="23496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518FC57-9B77-F948-9BB9-5807644962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0702" y="2832136"/>
            <a:ext cx="3143588" cy="23496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3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/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9D113A-424F-2D45-8CC4-CE30EADFB1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AAC2E86-C4C6-7843-9AE6-7D217A70B5EB}"/>
              </a:ext>
            </a:extLst>
          </p:cNvPr>
          <p:cNvSpPr txBox="1"/>
          <p:nvPr userDrawn="1"/>
        </p:nvSpPr>
        <p:spPr>
          <a:xfrm>
            <a:off x="9554706" y="4804476"/>
            <a:ext cx="2029030" cy="1782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131B7312-D457-FD4D-B210-C877F61DB2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0702" y="3197897"/>
            <a:ext cx="3143588" cy="23496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7A442C1B-2A41-6949-873A-C94D2765C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24206" y="3197897"/>
            <a:ext cx="3143588" cy="23496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0864F136-D511-4C40-836B-164D6F567E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7710" y="3197897"/>
            <a:ext cx="3143588" cy="23496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2F803DD0-4DCA-994B-BB3D-C5A544EEB9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702" y="1310441"/>
            <a:ext cx="3143588" cy="161623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>
                <a:solidFill>
                  <a:srgbClr val="2152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%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BA9AD0D3-D84D-FE43-A22A-B446FD9E07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4206" y="1310441"/>
            <a:ext cx="3143588" cy="161623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>
                <a:solidFill>
                  <a:srgbClr val="2152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%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2D7CE214-4F81-BD4B-9294-30482F28F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7710" y="1310441"/>
            <a:ext cx="3143588" cy="161623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>
                <a:solidFill>
                  <a:srgbClr val="2152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%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8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8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4" r:id="rId3"/>
    <p:sldLayoutId id="2147483657" r:id="rId4"/>
    <p:sldLayoutId id="2147483649" r:id="rId5"/>
    <p:sldLayoutId id="214748365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aloisios@sonoma.ed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83D2A-5CE8-514D-AF0C-0AD3DB8D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99" y="440572"/>
            <a:ext cx="11129015" cy="1716932"/>
          </a:xfrm>
        </p:spPr>
        <p:txBody>
          <a:bodyPr/>
          <a:lstStyle/>
          <a:p>
            <a:r>
              <a:rPr lang="en-US" dirty="0"/>
              <a:t>Re-organization</a:t>
            </a:r>
            <a:br>
              <a:rPr lang="en-US" dirty="0"/>
            </a:br>
            <a:r>
              <a:rPr lang="en-US" dirty="0"/>
              <a:t>Fall 2024 Scheduling and Work Assignment Processes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19321-B39F-4E8E-4C48-280B133685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299" y="3626667"/>
            <a:ext cx="8884061" cy="1569802"/>
          </a:xfrm>
        </p:spPr>
        <p:txBody>
          <a:bodyPr/>
          <a:lstStyle/>
          <a:p>
            <a:r>
              <a:rPr lang="en-US" dirty="0"/>
              <a:t>Simone </a:t>
            </a:r>
            <a:r>
              <a:rPr lang="en-US" dirty="0" err="1"/>
              <a:t>Aloisio</a:t>
            </a:r>
            <a:endParaRPr lang="en-US" dirty="0"/>
          </a:p>
          <a:p>
            <a:r>
              <a:rPr lang="en-US" dirty="0"/>
              <a:t>Interim AVP of Faculty Affairs and Success</a:t>
            </a:r>
          </a:p>
        </p:txBody>
      </p:sp>
    </p:spTree>
    <p:extLst>
      <p:ext uri="{BB962C8B-B14F-4D97-AF65-F5344CB8AC3E}">
        <p14:creationId xmlns:p14="http://schemas.microsoft.com/office/powerpoint/2010/main" val="4104912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83C8-B1E8-7ACB-5EC3-4EE2FECA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7155D-C485-E1D5-41D6-934B425D83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993" y="1465329"/>
            <a:ext cx="11278733" cy="3697685"/>
          </a:xfrm>
        </p:spPr>
        <p:txBody>
          <a:bodyPr/>
          <a:lstStyle/>
          <a:p>
            <a:r>
              <a:rPr lang="en-US" sz="3600" dirty="0"/>
              <a:t>January 18, 2024 – Assigned time for Chairs after Reorganization Memo Released</a:t>
            </a:r>
          </a:p>
          <a:p>
            <a:endParaRPr lang="en-US" sz="3600" dirty="0"/>
          </a:p>
          <a:p>
            <a:r>
              <a:rPr lang="en-US" sz="3600" dirty="0"/>
              <a:t>January 29, 2024 – Fall 2024 Scheduling and Work Assignment Memo Released</a:t>
            </a:r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9B2ED-3625-9539-121A-D7936CBE5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3371C-7568-42A3-8841-F903C076E5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632" y="1498783"/>
            <a:ext cx="11278733" cy="3299528"/>
          </a:xfrm>
        </p:spPr>
        <p:txBody>
          <a:bodyPr/>
          <a:lstStyle/>
          <a:p>
            <a:r>
              <a:rPr lang="en-US" sz="3600" dirty="0"/>
              <a:t>March 8, 2024 – Plan for Department Coordinator assigned time, general duties and responsibilities Memo to be released</a:t>
            </a:r>
          </a:p>
          <a:p>
            <a:endParaRPr lang="en-US" sz="3600" dirty="0"/>
          </a:p>
          <a:p>
            <a:r>
              <a:rPr lang="en-US" sz="3600" dirty="0"/>
              <a:t>March 14, 2024 – Comments on Omnibus Proposal and Chair Assigned Time are due to the Provost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076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6E897-A3B9-70BF-AF38-5812E34BD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33A30-AC3C-309A-3A6D-90F113521D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dirty="0"/>
              <a:t>April 1, 2024 – New Academic Structure is Finalized</a:t>
            </a:r>
          </a:p>
          <a:p>
            <a:endParaRPr lang="en-US" sz="3600" dirty="0"/>
          </a:p>
          <a:p>
            <a:r>
              <a:rPr lang="en-US" sz="3600" dirty="0"/>
              <a:t>April 1, 2024 – Schools start to make Chair Recommendations to Deans</a:t>
            </a:r>
          </a:p>
          <a:p>
            <a:endParaRPr lang="en-US" sz="3600" dirty="0"/>
          </a:p>
          <a:p>
            <a:r>
              <a:rPr lang="en-US" sz="3600" dirty="0"/>
              <a:t>May 24, 2024 – Chair Recommendations Due to Deans</a:t>
            </a:r>
          </a:p>
        </p:txBody>
      </p:sp>
    </p:spTree>
    <p:extLst>
      <p:ext uri="{BB962C8B-B14F-4D97-AF65-F5344CB8AC3E}">
        <p14:creationId xmlns:p14="http://schemas.microsoft.com/office/powerpoint/2010/main" val="188201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8DC29-F20A-A7D2-0986-F4BD75920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Scheduling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E0D6F-BA0A-8F8F-5FE1-E1829EBF81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632" y="1554539"/>
            <a:ext cx="11278733" cy="3299528"/>
          </a:xfrm>
        </p:spPr>
        <p:txBody>
          <a:bodyPr/>
          <a:lstStyle/>
          <a:p>
            <a:r>
              <a:rPr lang="en-US" sz="3200" dirty="0"/>
              <a:t>Start discussions early.</a:t>
            </a:r>
          </a:p>
          <a:p>
            <a:endParaRPr lang="en-US" sz="3200" dirty="0"/>
          </a:p>
          <a:p>
            <a:r>
              <a:rPr lang="en-US" sz="3200" dirty="0"/>
              <a:t>Develop contingencies.</a:t>
            </a:r>
          </a:p>
          <a:p>
            <a:endParaRPr lang="en-US" sz="3200" dirty="0"/>
          </a:p>
          <a:p>
            <a:r>
              <a:rPr lang="en-US" sz="3200" dirty="0"/>
              <a:t>Discuss with Deans.</a:t>
            </a:r>
          </a:p>
        </p:txBody>
      </p:sp>
    </p:spTree>
    <p:extLst>
      <p:ext uri="{BB962C8B-B14F-4D97-AF65-F5344CB8AC3E}">
        <p14:creationId xmlns:p14="http://schemas.microsoft.com/office/powerpoint/2010/main" val="380689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8DC29-F20A-A7D2-0986-F4BD75920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Scheduling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E0D6F-BA0A-8F8F-5FE1-E1829EBF81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632" y="1554539"/>
            <a:ext cx="11278733" cy="3299528"/>
          </a:xfrm>
        </p:spPr>
        <p:txBody>
          <a:bodyPr/>
          <a:lstStyle/>
          <a:p>
            <a:r>
              <a:rPr lang="en-US" sz="3200" dirty="0"/>
              <a:t>Schedule to student needs.</a:t>
            </a:r>
          </a:p>
          <a:p>
            <a:endParaRPr lang="en-US" sz="3200" dirty="0"/>
          </a:p>
          <a:p>
            <a:r>
              <a:rPr lang="en-US" sz="3200" dirty="0"/>
              <a:t>Scheduling is not the same as assigning courses.</a:t>
            </a:r>
          </a:p>
          <a:p>
            <a:endParaRPr lang="en-US" sz="3200" dirty="0"/>
          </a:p>
          <a:p>
            <a:r>
              <a:rPr lang="en-US" sz="3200" dirty="0"/>
              <a:t>Keep calm.</a:t>
            </a:r>
          </a:p>
        </p:txBody>
      </p:sp>
    </p:spTree>
    <p:extLst>
      <p:ext uri="{BB962C8B-B14F-4D97-AF65-F5344CB8AC3E}">
        <p14:creationId xmlns:p14="http://schemas.microsoft.com/office/powerpoint/2010/main" val="275118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18A4-DA98-1118-4F8C-53C23F90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FTES Targets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D011C-3DC9-432C-8107-F91D0BD4A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FTES Targets will be sent as normal – after census.</a:t>
            </a:r>
          </a:p>
          <a:p>
            <a:endParaRPr lang="en-US" dirty="0"/>
          </a:p>
          <a:p>
            <a:r>
              <a:rPr lang="en-US" dirty="0"/>
              <a:t>No major changes expected due to re-organization.</a:t>
            </a:r>
          </a:p>
        </p:txBody>
      </p:sp>
    </p:spTree>
    <p:extLst>
      <p:ext uri="{BB962C8B-B14F-4D97-AF65-F5344CB8AC3E}">
        <p14:creationId xmlns:p14="http://schemas.microsoft.com/office/powerpoint/2010/main" val="2555979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E37C-5CA1-47E6-EDE0-C19F9FB7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33" y="444699"/>
            <a:ext cx="11278733" cy="2856062"/>
          </a:xfrm>
        </p:spPr>
        <p:txBody>
          <a:bodyPr/>
          <a:lstStyle/>
          <a:p>
            <a:r>
              <a:rPr lang="en-US" dirty="0"/>
              <a:t>Entitlements, Work Assignments, and Appointment Letters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69D8B-74D9-36AF-49B2-51E533785E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633" y="2977376"/>
            <a:ext cx="11278733" cy="206626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No Major Changes Expected.</a:t>
            </a:r>
          </a:p>
        </p:txBody>
      </p:sp>
    </p:spTree>
    <p:extLst>
      <p:ext uri="{BB962C8B-B14F-4D97-AF65-F5344CB8AC3E}">
        <p14:creationId xmlns:p14="http://schemas.microsoft.com/office/powerpoint/2010/main" val="1010594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BE42C-7561-9CB5-57E7-62002D47F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58571-CB8C-A365-2BED-CEDBEF38A8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Simone </a:t>
            </a:r>
            <a:r>
              <a:rPr lang="en-US" dirty="0" err="1"/>
              <a:t>Aloisio</a:t>
            </a:r>
            <a:endParaRPr lang="en-US" dirty="0"/>
          </a:p>
          <a:p>
            <a:r>
              <a:rPr lang="en-US" dirty="0">
                <a:hlinkClick r:id="rId2"/>
              </a:rPr>
              <a:t>aloisios@sonoma.edu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44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F9DFA54E-1F63-D44E-A29B-E23B49D1CB54}" vid="{E5F5C0CD-015C-FF47-82DE-E3D453BC1F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</TotalTime>
  <Words>197</Words>
  <Application>Microsoft Macintosh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Proxima Nova</vt:lpstr>
      <vt:lpstr>Office Theme</vt:lpstr>
      <vt:lpstr>Re-organization Fall 2024 Scheduling and Work Assignment Processes</vt:lpstr>
      <vt:lpstr>Project Timeline</vt:lpstr>
      <vt:lpstr>Project Timeline</vt:lpstr>
      <vt:lpstr>Project Timeline</vt:lpstr>
      <vt:lpstr>Course Scheduling</vt:lpstr>
      <vt:lpstr>Course Scheduling</vt:lpstr>
      <vt:lpstr>FTES Targets</vt:lpstr>
      <vt:lpstr>Entitlements, Work Assignments, and Appointment Letters</vt:lpstr>
      <vt:lpstr>Questions/Discussion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Title Slide </dc:title>
  <dc:creator>Microsoft Office User</dc:creator>
  <cp:lastModifiedBy>Microsoft Office User</cp:lastModifiedBy>
  <cp:revision>46</cp:revision>
  <cp:lastPrinted>2019-03-07T18:15:44Z</cp:lastPrinted>
  <dcterms:created xsi:type="dcterms:W3CDTF">2019-03-07T17:42:58Z</dcterms:created>
  <dcterms:modified xsi:type="dcterms:W3CDTF">2024-02-02T17:52:52Z</dcterms:modified>
</cp:coreProperties>
</file>