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29A"/>
    <a:srgbClr val="055F2D"/>
    <a:srgbClr val="086C35"/>
    <a:srgbClr val="005189"/>
    <a:srgbClr val="124986"/>
    <a:srgbClr val="154F8D"/>
    <a:srgbClr val="185392"/>
    <a:srgbClr val="2854A0"/>
    <a:srgbClr val="14477D"/>
    <a:srgbClr val="47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C3F53-48EA-9D42-B67F-234597D4A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D2A68B8-48D3-DD43-ABAD-88EC52662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51" y="1203157"/>
            <a:ext cx="6674242" cy="222584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F80A554-DEAA-0D4B-8071-A22323F93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51" y="3961203"/>
            <a:ext cx="6674242" cy="969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subtitle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DD580-2DB8-5844-9075-2D578397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6B9AF2E-FF64-D942-BD76-ADD1B411B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0430A56-6E54-DE4B-9381-3E6E5F4DD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text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70CD2-C9DF-2B4E-80BA-109B1933A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3E776-B138-5042-8581-83CE3DAE8FB5}"/>
              </a:ext>
            </a:extLst>
          </p:cNvPr>
          <p:cNvSpPr txBox="1">
            <a:spLocks/>
          </p:cNvSpPr>
          <p:nvPr userDrawn="1"/>
        </p:nvSpPr>
        <p:spPr>
          <a:xfrm>
            <a:off x="505038" y="450597"/>
            <a:ext cx="11101746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8962EA-C697-7844-9669-B2B56F367B46}"/>
              </a:ext>
            </a:extLst>
          </p:cNvPr>
          <p:cNvSpPr txBox="1">
            <a:spLocks/>
          </p:cNvSpPr>
          <p:nvPr userDrawn="1"/>
        </p:nvSpPr>
        <p:spPr>
          <a:xfrm>
            <a:off x="677332" y="2143107"/>
            <a:ext cx="4630251" cy="3440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5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Tx/>
              <a:buBlip>
                <a:blip r:embed="rId3"/>
              </a:buBlip>
            </a:pPr>
            <a:endParaRPr lang="en-US" sz="2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B5448A-C94B-D543-BBEB-2E8950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C4EC19-8C1D-DF4C-8334-6F8454DF2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E2F88-559B-7344-BBC0-4EB40413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BEE67A-ADC8-6F4D-A5CB-9E78091D8AB8}"/>
              </a:ext>
            </a:extLst>
          </p:cNvPr>
          <p:cNvSpPr txBox="1">
            <a:spLocks/>
          </p:cNvSpPr>
          <p:nvPr userDrawn="1"/>
        </p:nvSpPr>
        <p:spPr>
          <a:xfrm>
            <a:off x="505038" y="499365"/>
            <a:ext cx="11283251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E355056-8AF9-884E-A447-511EC56E4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96CDF70-B04A-1547-900C-9B161193C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03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5BDB1F9-690B-5745-92D9-6B6779CFE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882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2674B-3C61-6E4E-93E7-2579FCFC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5B1B0A6-BACE-A24D-B50C-7E4D0A314C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B3783EB-B123-F04A-A3E1-188D45F5D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46DCABD-8042-874D-83ED-1E388BD03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FBB8084-B151-8745-9B38-A1A904B9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EAED85A-F176-BF4A-9FD8-6773B9C0BC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31DB89-972E-2141-92B0-D93A29C13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9827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518FC57-9B77-F948-9BB9-580764496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702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D113A-424F-2D45-8CC4-CE30EADFB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AC2E86-C4C6-7843-9AE6-7D217A70B5EB}"/>
              </a:ext>
            </a:extLst>
          </p:cNvPr>
          <p:cNvSpPr txBox="1"/>
          <p:nvPr userDrawn="1"/>
        </p:nvSpPr>
        <p:spPr>
          <a:xfrm>
            <a:off x="9554706" y="4804476"/>
            <a:ext cx="2029030" cy="178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131B7312-D457-FD4D-B210-C877F61DB2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702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A442C1B-2A41-6949-873A-C94D2765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0864F136-D511-4C40-836B-164D6F567E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7710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F803DD0-4DCA-994B-BB3D-C5A544EEB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BA9AD0D3-D84D-FE43-A22A-B446FD9E0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D7CE214-4F81-BD4B-9294-30482F28F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4" r:id="rId3"/>
    <p:sldLayoutId id="2147483657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3D2A-5CE8-514D-AF0C-0AD3DB8D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70" y="2038331"/>
            <a:ext cx="6674242" cy="1716932"/>
          </a:xfrm>
        </p:spPr>
        <p:txBody>
          <a:bodyPr/>
          <a:lstStyle/>
          <a:p>
            <a:r>
              <a:rPr lang="en-US" dirty="0"/>
              <a:t>RTP Workshop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27A75C-3141-884F-A314-632140881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70" y="4048752"/>
            <a:ext cx="6674242" cy="969337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Year Evaluation</a:t>
            </a:r>
          </a:p>
          <a:p>
            <a:r>
              <a:rPr lang="en-US" dirty="0"/>
              <a:t>Faculty Affairs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6DBA-3E53-3C2F-A54C-E2B2AF4B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30" y="471485"/>
            <a:ext cx="7852842" cy="58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83C8-B1E8-7ACB-5EC3-4EE2FECA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155D-C485-E1D5-41D6-934B425D83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842" y="1487631"/>
            <a:ext cx="11278733" cy="3697685"/>
          </a:xfrm>
        </p:spPr>
        <p:txBody>
          <a:bodyPr/>
          <a:lstStyle/>
          <a:p>
            <a:r>
              <a:rPr lang="en-US" dirty="0"/>
              <a:t>Teaching</a:t>
            </a:r>
          </a:p>
          <a:p>
            <a:endParaRPr lang="en-US" dirty="0"/>
          </a:p>
          <a:p>
            <a:r>
              <a:rPr lang="en-US" dirty="0"/>
              <a:t>Research, Scholarship, and Creative Activities</a:t>
            </a:r>
          </a:p>
          <a:p>
            <a:endParaRPr lang="en-US" dirty="0"/>
          </a:p>
          <a:p>
            <a:r>
              <a:rPr lang="en-US" dirty="0"/>
              <a:t>Service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Departmental Criteria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4F3E4-444F-B94B-915B-687216D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/>
          <a:p>
            <a:r>
              <a:rPr lang="en-US" sz="5400" dirty="0"/>
              <a:t>Performance Evaluation (</a:t>
            </a:r>
            <a:r>
              <a:rPr lang="en-US" sz="5400" dirty="0" err="1"/>
              <a:t>bried</a:t>
            </a:r>
            <a:r>
              <a:rPr lang="en-US" sz="5400" dirty="0"/>
              <a:t>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C3B05-0F44-3545-BAD3-86B871688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CV</a:t>
            </a:r>
          </a:p>
          <a:p>
            <a:r>
              <a:rPr lang="en-US" dirty="0"/>
              <a:t>Self-Assessment (no more than two pages)</a:t>
            </a:r>
          </a:p>
          <a:p>
            <a:r>
              <a:rPr lang="en-US" dirty="0"/>
              <a:t>One Peer Observation of Teaching from current cycle</a:t>
            </a:r>
          </a:p>
          <a:p>
            <a:r>
              <a:rPr lang="en-US" dirty="0"/>
              <a:t>SETEs for two courses</a:t>
            </a:r>
          </a:p>
          <a:p>
            <a:r>
              <a:rPr lang="en-US" dirty="0"/>
              <a:t>Index of Evidence in </a:t>
            </a:r>
            <a:r>
              <a:rPr lang="en-US" dirty="0">
                <a:hlinkClick r:id="rId2"/>
              </a:rPr>
              <a:t>Google File</a:t>
            </a:r>
            <a:endParaRPr lang="en-US" dirty="0">
              <a:solidFill>
                <a:srgbClr val="21529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7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4A29-74DF-B0C9-C335-C970DBEC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3AF2-AEC2-A714-BF27-F9004FF4C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Organize it into the three areas of review (Teaching, RSCA, Service)</a:t>
            </a:r>
          </a:p>
          <a:p>
            <a:endParaRPr lang="en-US" dirty="0"/>
          </a:p>
          <a:p>
            <a:r>
              <a:rPr lang="en-US" dirty="0"/>
              <a:t>Highlight materials submitted since last evaluation</a:t>
            </a:r>
          </a:p>
          <a:p>
            <a:endParaRPr lang="en-US" dirty="0"/>
          </a:p>
          <a:p>
            <a:r>
              <a:rPr lang="en-US" dirty="0"/>
              <a:t>Align it with Department Criteria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B065-F74C-5F48-0552-60F0512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4077-DCC5-DBFC-5C22-A73223680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8943845" cy="3299528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proxima-nova"/>
              </a:rPr>
              <a:t>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proxima-nova"/>
              </a:rPr>
              <a:t>trengths and areas for growth in teaching and professional activity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144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E6DE-158E-A265-1B7E-7D2A861C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Evaluations and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AE61-34DD-6B51-7D35-BD1574EB7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Department recommendation</a:t>
            </a:r>
          </a:p>
          <a:p>
            <a:r>
              <a:rPr lang="en-US" dirty="0"/>
              <a:t>School recommendation</a:t>
            </a:r>
          </a:p>
          <a:p>
            <a:r>
              <a:rPr lang="en-US" dirty="0"/>
              <a:t>Dean Decision</a:t>
            </a:r>
          </a:p>
          <a:p>
            <a:endParaRPr lang="en-US" dirty="0"/>
          </a:p>
          <a:p>
            <a:r>
              <a:rPr lang="en-US" dirty="0"/>
              <a:t>Chance to submit a rebuttal to each recommendation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7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6FAA-EB7C-DC54-F2AF-5F218AD0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D976-CE01-A132-8462-F66AB1F7D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RTP Policy</a:t>
            </a:r>
          </a:p>
          <a:p>
            <a:r>
              <a:rPr lang="en-US" dirty="0"/>
              <a:t>RTP Calendar</a:t>
            </a:r>
          </a:p>
          <a:p>
            <a:r>
              <a:rPr lang="en-US" dirty="0"/>
              <a:t>WPAF Checklist</a:t>
            </a:r>
          </a:p>
          <a:p>
            <a:r>
              <a:rPr lang="en-US" dirty="0"/>
              <a:t>Guide for the Evidence File (Google)</a:t>
            </a:r>
          </a:p>
          <a:p>
            <a:r>
              <a:rPr lang="en-US" dirty="0"/>
              <a:t>Department and School RTP Committee Members </a:t>
            </a:r>
          </a:p>
          <a:p>
            <a:r>
              <a:rPr lang="en-US" dirty="0"/>
              <a:t>Guides for </a:t>
            </a:r>
            <a:r>
              <a:rPr lang="en-US"/>
              <a:t>using OnBase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6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9DFA54E-1F63-D44E-A29B-E23B49D1CB54}" vid="{E5F5C0CD-015C-FF47-82DE-E3D453BC1F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141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Proxima Nova</vt:lpstr>
      <vt:lpstr>proxima-nova</vt:lpstr>
      <vt:lpstr>Office Theme</vt:lpstr>
      <vt:lpstr>RTP Workshop 2023</vt:lpstr>
      <vt:lpstr>PowerPoint Presentation</vt:lpstr>
      <vt:lpstr>Criteria</vt:lpstr>
      <vt:lpstr>Performance Evaluation (bried)</vt:lpstr>
      <vt:lpstr>CV</vt:lpstr>
      <vt:lpstr>Self Assessment</vt:lpstr>
      <vt:lpstr>Evaluations and Recommendations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Slide </dc:title>
  <dc:creator>Microsoft Office User</dc:creator>
  <cp:lastModifiedBy>Microsoft Office User</cp:lastModifiedBy>
  <cp:revision>28</cp:revision>
  <cp:lastPrinted>2019-03-07T18:15:44Z</cp:lastPrinted>
  <dcterms:created xsi:type="dcterms:W3CDTF">2019-03-07T17:42:58Z</dcterms:created>
  <dcterms:modified xsi:type="dcterms:W3CDTF">2023-09-26T20:22:43Z</dcterms:modified>
</cp:coreProperties>
</file>