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64" r:id="rId3"/>
    <p:sldId id="265" r:id="rId4"/>
    <p:sldId id="258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10/30/2024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10/30/2024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10/30/2024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cademicaffairs.sonoma.edu/faculty-affairs/tenured-faculty/re-appointment-tenure-promotion" TargetMode="External"/><Relationship Id="rId2" Type="http://schemas.openxmlformats.org/officeDocument/2006/relationships/hyperlink" Target="http://policies.sonoma.edu/policies/reappointment-tenure-and-promotion-procedures-criteria-and-standards-tenured-and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Casey.valdez@sonoma.edu" TargetMode="External"/><Relationship Id="rId2" Type="http://schemas.openxmlformats.org/officeDocument/2006/relationships/hyperlink" Target="mailto:diane.guido@sonoma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RTP Committee Tips FOR PERIODIC (SHORT) REVIEWS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Diane Guido and Nicole </a:t>
            </a:r>
            <a:r>
              <a:rPr lang="en-US" dirty="0" err="1"/>
              <a:t>Hilger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17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OnBase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582647"/>
          </a:xfrm>
        </p:spPr>
        <p:txBody>
          <a:bodyPr/>
          <a:lstStyle/>
          <a:p>
            <a:r>
              <a:rPr lang="en-US" dirty="0"/>
              <a:t>Third and Fifth year candidates received an email from OnBase with a link for them to upload their documents on </a:t>
            </a:r>
            <a:r>
              <a:rPr lang="en-US" b="1" dirty="0"/>
              <a:t>September 20.</a:t>
            </a:r>
          </a:p>
          <a:p>
            <a:r>
              <a:rPr lang="en-US" dirty="0"/>
              <a:t>First-year candidates received an email from OnBase with a link for them to upload their documents on </a:t>
            </a:r>
            <a:r>
              <a:rPr lang="en-US" b="1" dirty="0"/>
              <a:t>November 1</a:t>
            </a:r>
            <a:r>
              <a:rPr lang="en-US" dirty="0"/>
              <a:t>. </a:t>
            </a:r>
          </a:p>
          <a:p>
            <a:r>
              <a:rPr lang="en-US" dirty="0"/>
              <a:t>The department committee has access to the WPAF at the same time as the candidate.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/5</a:t>
            </a:r>
            <a:r>
              <a:rPr lang="en-US" baseline="30000" dirty="0"/>
              <a:t>th</a:t>
            </a:r>
            <a:r>
              <a:rPr lang="en-US" dirty="0"/>
              <a:t> year candidates had until </a:t>
            </a:r>
            <a:r>
              <a:rPr lang="en-US" b="1" dirty="0"/>
              <a:t>October 16 </a:t>
            </a:r>
            <a:r>
              <a:rPr lang="en-US" dirty="0"/>
              <a:t>to declare their WPAF complete; 1</a:t>
            </a:r>
            <a:r>
              <a:rPr lang="en-US" baseline="30000" dirty="0"/>
              <a:t>st</a:t>
            </a:r>
            <a:r>
              <a:rPr lang="en-US" dirty="0"/>
              <a:t> year candidates have until </a:t>
            </a:r>
            <a:r>
              <a:rPr lang="en-US" b="1" dirty="0"/>
              <a:t>November 26 </a:t>
            </a:r>
            <a:r>
              <a:rPr lang="en-US" dirty="0"/>
              <a:t>to declare their WPAF complete</a:t>
            </a:r>
          </a:p>
          <a:p>
            <a:r>
              <a:rPr lang="en-US" dirty="0"/>
              <a:t>Department recommendation is due </a:t>
            </a:r>
            <a:r>
              <a:rPr lang="en-US" b="1" dirty="0"/>
              <a:t>November 25  </a:t>
            </a:r>
            <a:r>
              <a:rPr lang="en-US" dirty="0"/>
              <a:t>for 3</a:t>
            </a:r>
            <a:r>
              <a:rPr lang="en-US" baseline="30000" dirty="0"/>
              <a:t>rd</a:t>
            </a:r>
            <a:r>
              <a:rPr lang="en-US" dirty="0"/>
              <a:t>/5</a:t>
            </a:r>
            <a:r>
              <a:rPr lang="en-US" baseline="30000" dirty="0"/>
              <a:t>th</a:t>
            </a:r>
            <a:r>
              <a:rPr lang="en-US" dirty="0"/>
              <a:t> year; and by</a:t>
            </a:r>
            <a:r>
              <a:rPr lang="en-US" b="1" dirty="0"/>
              <a:t> December 9 </a:t>
            </a:r>
            <a:r>
              <a:rPr lang="en-US" dirty="0"/>
              <a:t>for 1</a:t>
            </a:r>
            <a:r>
              <a:rPr lang="en-US" baseline="30000" dirty="0"/>
              <a:t>st</a:t>
            </a:r>
            <a:r>
              <a:rPr lang="en-US" dirty="0"/>
              <a:t> year.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518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81AAC-D538-4456-AC2A-0F666F3F0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OnBase tips and troubleshooting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054CC-C236-4362-B96D-58FD93FE8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Upload documents during normal business hours (8am-5pm) in case you encounter any technical difficulties.</a:t>
            </a:r>
          </a:p>
          <a:p>
            <a:r>
              <a:rPr lang="en-US" dirty="0"/>
              <a:t>OB is not compatible with Safari browser.</a:t>
            </a:r>
          </a:p>
          <a:p>
            <a:r>
              <a:rPr lang="en-US" dirty="0"/>
              <a:t>Make sure you are using the right link in the email you receive.</a:t>
            </a:r>
          </a:p>
          <a:p>
            <a:r>
              <a:rPr lang="en-US" dirty="0"/>
              <a:t>OB is not accessible out of the United States.</a:t>
            </a:r>
          </a:p>
          <a:p>
            <a:r>
              <a:rPr lang="en-US" dirty="0"/>
              <a:t>Make sure to exit all OB windows that are open when you are done to avoid any locks on WPAF’s.</a:t>
            </a:r>
          </a:p>
          <a:p>
            <a:r>
              <a:rPr lang="en-US" b="1" u="sng" dirty="0"/>
              <a:t>Make sure you only upload PDF documents.</a:t>
            </a:r>
          </a:p>
        </p:txBody>
      </p:sp>
    </p:spTree>
    <p:extLst>
      <p:ext uri="{BB962C8B-B14F-4D97-AF65-F5344CB8AC3E}">
        <p14:creationId xmlns:p14="http://schemas.microsoft.com/office/powerpoint/2010/main" val="908771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Periodic Review (Brief)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&amp; 5</a:t>
            </a:r>
            <a:r>
              <a:rPr lang="en-US" baseline="30000" dirty="0"/>
              <a:t>th</a:t>
            </a:r>
            <a:r>
              <a:rPr lang="en-US" dirty="0"/>
              <a:t> PY</a:t>
            </a:r>
          </a:p>
          <a:p>
            <a:r>
              <a:rPr lang="en-US" dirty="0"/>
              <a:t>WPAF contains:</a:t>
            </a:r>
          </a:p>
          <a:p>
            <a:pPr lvl="1"/>
            <a:r>
              <a:rPr lang="en-US" dirty="0"/>
              <a:t>CV</a:t>
            </a:r>
          </a:p>
          <a:p>
            <a:pPr lvl="1"/>
            <a:r>
              <a:rPr lang="en-US" dirty="0"/>
              <a:t>Department RTP criteria</a:t>
            </a:r>
          </a:p>
          <a:p>
            <a:pPr lvl="1"/>
            <a:r>
              <a:rPr lang="en-US" dirty="0"/>
              <a:t>Self Assessment (2 pages)</a:t>
            </a:r>
          </a:p>
          <a:p>
            <a:pPr lvl="1"/>
            <a:r>
              <a:rPr lang="en-US" dirty="0"/>
              <a:t>One peer observation </a:t>
            </a:r>
          </a:p>
          <a:p>
            <a:pPr lvl="1"/>
            <a:r>
              <a:rPr lang="en-US" dirty="0"/>
              <a:t>Index of Appropriate Evidence</a:t>
            </a:r>
          </a:p>
          <a:p>
            <a:pPr lvl="1"/>
            <a:r>
              <a:rPr lang="en-US" dirty="0"/>
              <a:t>1st Year Progress Meeting Summary (required for 2nd tenure track year candidates only)</a:t>
            </a:r>
          </a:p>
          <a:p>
            <a:pPr lvl="1"/>
            <a:r>
              <a:rPr lang="en-US" dirty="0"/>
              <a:t>Chair report (optional)</a:t>
            </a:r>
          </a:p>
          <a:p>
            <a:pPr lvl="1"/>
            <a:r>
              <a:rPr lang="en-US" dirty="0"/>
              <a:t>ROSE (SETE’s) &amp; previous WPAFs (already loaded into OnBase)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388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RTP Evaluation Document (brief)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Periodic Review </a:t>
            </a:r>
          </a:p>
          <a:p>
            <a:r>
              <a:rPr lang="en-US" dirty="0"/>
              <a:t>Department Evaluation shall not exceed two (2) pages</a:t>
            </a:r>
          </a:p>
          <a:p>
            <a:r>
              <a:rPr lang="en-US" dirty="0"/>
              <a:t>A faculty member being considered for reappointment shall be evaluated according to criteria in each of the following categories with primary emphasis placed on teaching effectiveness.</a:t>
            </a:r>
          </a:p>
          <a:p>
            <a:pPr lvl="1"/>
            <a:r>
              <a:rPr lang="en-US" dirty="0"/>
              <a:t>Teaching Effectiveness</a:t>
            </a:r>
          </a:p>
          <a:p>
            <a:pPr lvl="1"/>
            <a:r>
              <a:rPr lang="en-US" dirty="0"/>
              <a:t>Research, scholarship, or creative activity</a:t>
            </a:r>
          </a:p>
          <a:p>
            <a:pPr lvl="1"/>
            <a:r>
              <a:rPr lang="en-US" dirty="0"/>
              <a:t>Service to the University, the profession, and the community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590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Reminders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5"/>
            <a:ext cx="7729728" cy="350590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Meet deadlines</a:t>
            </a:r>
          </a:p>
          <a:p>
            <a:r>
              <a:rPr lang="en-US" dirty="0"/>
              <a:t>Mentor Candidates</a:t>
            </a:r>
          </a:p>
          <a:p>
            <a:r>
              <a:rPr lang="en-US" dirty="0"/>
              <a:t>Review </a:t>
            </a:r>
            <a:r>
              <a:rPr lang="en-US" dirty="0">
                <a:hlinkClick r:id="rId2"/>
              </a:rPr>
              <a:t>SSU RTP Policy</a:t>
            </a:r>
            <a:r>
              <a:rPr lang="en-US" dirty="0"/>
              <a:t> (updated 5/30/2024)</a:t>
            </a:r>
          </a:p>
          <a:p>
            <a:r>
              <a:rPr lang="en-US" dirty="0"/>
              <a:t>Help candidates schedule their peer observations early (some perhaps the spring before the file is due)</a:t>
            </a:r>
          </a:p>
          <a:p>
            <a:r>
              <a:rPr lang="en-US" dirty="0"/>
              <a:t>You can only serve on one level of review.  This includes adding a chair report (a department chair who is serving on the RTP committee may not </a:t>
            </a:r>
            <a:r>
              <a:rPr lang="en-US" i="1" dirty="0"/>
              <a:t>also</a:t>
            </a:r>
            <a:r>
              <a:rPr lang="en-US" dirty="0"/>
              <a:t> upload a chair report)</a:t>
            </a:r>
          </a:p>
          <a:p>
            <a:r>
              <a:rPr lang="en-US" dirty="0"/>
              <a:t>Upload </a:t>
            </a:r>
            <a:r>
              <a:rPr lang="en-US" b="1" dirty="0"/>
              <a:t>PDF</a:t>
            </a:r>
            <a:r>
              <a:rPr lang="en-US" dirty="0"/>
              <a:t> documents into OnBase</a:t>
            </a:r>
          </a:p>
          <a:p>
            <a:r>
              <a:rPr lang="en-US" dirty="0"/>
              <a:t>Review </a:t>
            </a:r>
            <a:r>
              <a:rPr lang="en-US" dirty="0">
                <a:hlinkClick r:id="rId3"/>
              </a:rPr>
              <a:t>RTP website</a:t>
            </a:r>
            <a:r>
              <a:rPr lang="en-US" dirty="0"/>
              <a:t> for information/resources</a:t>
            </a:r>
          </a:p>
        </p:txBody>
      </p:sp>
    </p:spTree>
    <p:extLst>
      <p:ext uri="{BB962C8B-B14F-4D97-AF65-F5344CB8AC3E}">
        <p14:creationId xmlns:p14="http://schemas.microsoft.com/office/powerpoint/2010/main" val="1198519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are here to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diane.guido@sonoma.edu</a:t>
            </a:r>
            <a:endParaRPr lang="en-US" dirty="0">
              <a:hlinkClick r:id="rId3"/>
            </a:endParaRPr>
          </a:p>
          <a:p>
            <a:r>
              <a:rPr lang="en-US" dirty="0">
                <a:hlinkClick r:id="rId3"/>
              </a:rPr>
              <a:t>nicole.hilger@sonoma.edu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0659953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118</TotalTime>
  <Words>432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Parcel</vt:lpstr>
      <vt:lpstr>RTP Committee Tips FOR PERIODIC (SHORT) REVIEWS</vt:lpstr>
      <vt:lpstr>Use of OnBase</vt:lpstr>
      <vt:lpstr>OnBase tips and troubleshooting</vt:lpstr>
      <vt:lpstr>Periodic Review (Brief)</vt:lpstr>
      <vt:lpstr>RTP Evaluation Document (brief)</vt:lpstr>
      <vt:lpstr>General Reminders</vt:lpstr>
      <vt:lpstr>WE are here to help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RTP Committee Tips</dc:title>
  <dc:creator>Microsoft Office User</dc:creator>
  <cp:lastModifiedBy>Nicole Hilger</cp:lastModifiedBy>
  <cp:revision>25</cp:revision>
  <dcterms:created xsi:type="dcterms:W3CDTF">2016-09-07T16:18:01Z</dcterms:created>
  <dcterms:modified xsi:type="dcterms:W3CDTF">2024-10-30T22:45:58Z</dcterms:modified>
</cp:coreProperties>
</file>