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256" r:id="rId2"/>
    <p:sldId id="257" r:id="rId3"/>
    <p:sldId id="262" r:id="rId4"/>
    <p:sldId id="263" r:id="rId5"/>
    <p:sldId id="258" r:id="rId6"/>
    <p:sldId id="259" r:id="rId7"/>
    <p:sldId id="261" r:id="rId8"/>
    <p:sldId id="260" r:id="rId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55" d="100"/>
          <a:sy n="55" d="100"/>
        </p:scale>
        <p:origin x="181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6434"/>
          </a:xfrm>
          <a:prstGeom prst="rect">
            <a:avLst/>
          </a:prstGeom>
        </p:spPr>
        <p:txBody>
          <a:bodyPr vert="horz" lIns="93177" tIns="46589" rIns="93177" bIns="46589" rtlCol="0"/>
          <a:lstStyle>
            <a:lvl1pPr algn="r">
              <a:defRPr sz="1200"/>
            </a:lvl1pPr>
          </a:lstStyle>
          <a:p>
            <a:fld id="{D209BA78-5F10-4394-BA36-CBC3C5CB5282}" type="datetimeFigureOut">
              <a:rPr lang="en-US" smtClean="0"/>
              <a:t>11/1/2024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86BFA80-5137-47A6-BC28-B188A51B64B0}" type="slidenum">
              <a:rPr lang="en-US" smtClean="0"/>
              <a:t>‹#›</a:t>
            </a:fld>
            <a:endParaRPr lang="en-US"/>
          </a:p>
        </p:txBody>
      </p:sp>
    </p:spTree>
    <p:extLst>
      <p:ext uri="{BB962C8B-B14F-4D97-AF65-F5344CB8AC3E}">
        <p14:creationId xmlns:p14="http://schemas.microsoft.com/office/powerpoint/2010/main" val="17061623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D003EB9-AEBC-4963-8521-2751BBCBFEAD}" type="datetimeFigureOut">
              <a:rPr lang="en-US" smtClean="0"/>
              <a:t>11/1/2024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21BF4BB-C6DE-4A5C-A4F7-5E4E9507AE22}" type="slidenum">
              <a:rPr lang="en-US" smtClean="0"/>
              <a:t>‹#›</a:t>
            </a:fld>
            <a:endParaRPr lang="en-US"/>
          </a:p>
        </p:txBody>
      </p:sp>
    </p:spTree>
    <p:extLst>
      <p:ext uri="{BB962C8B-B14F-4D97-AF65-F5344CB8AC3E}">
        <p14:creationId xmlns:p14="http://schemas.microsoft.com/office/powerpoint/2010/main" val="2195014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11/1/2024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Drag picture to placeholder or click icon to add</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Drag picture to placeholder or click icon to add</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Drag picture to placeholder or click icon to add</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Drag picture to placeholder or click icon to add</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11/1/2024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academicaffairs.sonoma.edu/sites/academicaffairs/files/rtp_calendar_2024-2025_final.pdf" TargetMode="External"/><Relationship Id="rId2" Type="http://schemas.openxmlformats.org/officeDocument/2006/relationships/hyperlink" Target="http://policies.sonoma.edu/policies/reappointment-tenure-and-promotion" TargetMode="External"/><Relationship Id="rId1" Type="http://schemas.openxmlformats.org/officeDocument/2006/relationships/slideLayout" Target="../slideLayouts/slideLayout2.xml"/><Relationship Id="rId5" Type="http://schemas.openxmlformats.org/officeDocument/2006/relationships/hyperlink" Target="https://academicaffairs.sonoma.edu/faculty-affairs/tenured-tenure-track-faculty/re-appointment-tenure-promotion" TargetMode="External"/><Relationship Id="rId4" Type="http://schemas.openxmlformats.org/officeDocument/2006/relationships/hyperlink" Target="https://academicaffairs.sonoma.edu/sites/academicaffairs/files/candidate_checklist_for_the_wpaf_2023.pdf"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academicaffairs.sonoma.edu/sites/academicaffairs/files/images/onbase_rtp_process_-_candidate_quick_reference.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cademicaffairs.sonoma.edu/sites/academicaffairs/files/procedures_for_maintenance_of_digital_evidence_files_in_rtp.pdf" TargetMode="External"/><Relationship Id="rId2" Type="http://schemas.openxmlformats.org/officeDocument/2006/relationships/hyperlink" Target="https://academicaffairs.sonoma.edu/sites/academicaffairs/files/2024-10/how_to_create_a_google_drive_for_your_evidence_materials_Effective%20Fall%202024.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Vanessa.poblano@sonoma.edu" TargetMode="External"/><Relationship Id="rId2" Type="http://schemas.openxmlformats.org/officeDocument/2006/relationships/hyperlink" Target="mailto:Diane.guido@sonoma.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1</a:t>
            </a:r>
            <a:r>
              <a:rPr lang="en-US" baseline="30000" dirty="0"/>
              <a:t>st</a:t>
            </a:r>
            <a:r>
              <a:rPr lang="en-US" dirty="0"/>
              <a:t> year TT RTP Cycle 2024</a:t>
            </a:r>
          </a:p>
        </p:txBody>
      </p:sp>
      <p:sp>
        <p:nvSpPr>
          <p:cNvPr id="3" name="Subtitle 2"/>
          <p:cNvSpPr>
            <a:spLocks noGrp="1"/>
          </p:cNvSpPr>
          <p:nvPr>
            <p:ph type="subTitle" idx="1"/>
          </p:nvPr>
        </p:nvSpPr>
        <p:spPr/>
        <p:txBody>
          <a:bodyPr/>
          <a:lstStyle/>
          <a:p>
            <a:r>
              <a:rPr lang="en-US" dirty="0"/>
              <a:t>Diane Guido</a:t>
            </a:r>
          </a:p>
          <a:p>
            <a:r>
              <a:rPr lang="en-US" dirty="0"/>
              <a:t>Nicole </a:t>
            </a:r>
            <a:r>
              <a:rPr lang="en-US" dirty="0" err="1"/>
              <a:t>Hilger</a:t>
            </a:r>
            <a:endParaRPr lang="en-US" dirty="0"/>
          </a:p>
        </p:txBody>
      </p:sp>
    </p:spTree>
    <p:extLst>
      <p:ext uri="{BB962C8B-B14F-4D97-AF65-F5344CB8AC3E}">
        <p14:creationId xmlns:p14="http://schemas.microsoft.com/office/powerpoint/2010/main" val="1960227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Documents to Review</a:t>
            </a:r>
          </a:p>
        </p:txBody>
      </p:sp>
      <p:sp>
        <p:nvSpPr>
          <p:cNvPr id="3" name="Content Placeholder 2"/>
          <p:cNvSpPr>
            <a:spLocks noGrp="1"/>
          </p:cNvSpPr>
          <p:nvPr>
            <p:ph idx="1"/>
          </p:nvPr>
        </p:nvSpPr>
        <p:spPr>
          <a:xfrm>
            <a:off x="1141412" y="2002971"/>
            <a:ext cx="9905999" cy="3788230"/>
          </a:xfrm>
        </p:spPr>
        <p:txBody>
          <a:bodyPr>
            <a:normAutofit/>
          </a:bodyPr>
          <a:lstStyle/>
          <a:p>
            <a:r>
              <a:rPr lang="en-US" sz="3200" dirty="0">
                <a:hlinkClick r:id="rId2"/>
              </a:rPr>
              <a:t>SSU RTP Policy</a:t>
            </a:r>
            <a:r>
              <a:rPr lang="en-US" sz="3200" dirty="0"/>
              <a:t> </a:t>
            </a:r>
          </a:p>
          <a:p>
            <a:r>
              <a:rPr lang="en-US" sz="3200" dirty="0">
                <a:hlinkClick r:id="rId3"/>
              </a:rPr>
              <a:t>2024-2025 RTP Schedule</a:t>
            </a:r>
            <a:r>
              <a:rPr lang="en-US" sz="3200" dirty="0"/>
              <a:t> (Column 1)</a:t>
            </a:r>
          </a:p>
          <a:p>
            <a:r>
              <a:rPr lang="en-US" sz="3200" dirty="0">
                <a:hlinkClick r:id="rId4"/>
              </a:rPr>
              <a:t>Checklist for the Working Personnel Action File</a:t>
            </a:r>
            <a:r>
              <a:rPr lang="en-US" sz="3200" dirty="0"/>
              <a:t> (WPAF)</a:t>
            </a:r>
          </a:p>
          <a:p>
            <a:r>
              <a:rPr lang="en-US" sz="3200" dirty="0"/>
              <a:t>Department RTP Criteria</a:t>
            </a:r>
          </a:p>
          <a:p>
            <a:r>
              <a:rPr lang="en-US" sz="3200" dirty="0"/>
              <a:t>All documents are located on the </a:t>
            </a:r>
            <a:r>
              <a:rPr lang="en-US" sz="3200" dirty="0">
                <a:hlinkClick r:id="rId5"/>
              </a:rPr>
              <a:t>RTP website</a:t>
            </a:r>
            <a:endParaRPr lang="en-US" dirty="0"/>
          </a:p>
          <a:p>
            <a:endParaRPr lang="en-US" dirty="0"/>
          </a:p>
        </p:txBody>
      </p:sp>
    </p:spTree>
    <p:extLst>
      <p:ext uri="{BB962C8B-B14F-4D97-AF65-F5344CB8AC3E}">
        <p14:creationId xmlns:p14="http://schemas.microsoft.com/office/powerpoint/2010/main" val="6409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1255-A341-47BF-8D95-A3768F7E2A01}"/>
              </a:ext>
            </a:extLst>
          </p:cNvPr>
          <p:cNvSpPr>
            <a:spLocks noGrp="1"/>
          </p:cNvSpPr>
          <p:nvPr>
            <p:ph type="title"/>
          </p:nvPr>
        </p:nvSpPr>
        <p:spPr/>
        <p:txBody>
          <a:bodyPr/>
          <a:lstStyle/>
          <a:p>
            <a:r>
              <a:rPr lang="en-US" dirty="0"/>
              <a:t>Use of </a:t>
            </a:r>
            <a:r>
              <a:rPr lang="en-US" dirty="0" err="1"/>
              <a:t>onbase</a:t>
            </a:r>
            <a:endParaRPr lang="en-US" dirty="0"/>
          </a:p>
        </p:txBody>
      </p:sp>
      <p:sp>
        <p:nvSpPr>
          <p:cNvPr id="3" name="Content Placeholder 2">
            <a:extLst>
              <a:ext uri="{FF2B5EF4-FFF2-40B4-BE49-F238E27FC236}">
                <a16:creationId xmlns:a16="http://schemas.microsoft.com/office/drawing/2014/main" id="{DD60A785-B384-444C-B8F7-AEDD7FB8A1B7}"/>
              </a:ext>
            </a:extLst>
          </p:cNvPr>
          <p:cNvSpPr>
            <a:spLocks noGrp="1"/>
          </p:cNvSpPr>
          <p:nvPr>
            <p:ph idx="1"/>
          </p:nvPr>
        </p:nvSpPr>
        <p:spPr/>
        <p:txBody>
          <a:bodyPr>
            <a:normAutofit fontScale="92500" lnSpcReduction="10000"/>
          </a:bodyPr>
          <a:lstStyle/>
          <a:p>
            <a:r>
              <a:rPr lang="en-US" dirty="0"/>
              <a:t>OB User Guide </a:t>
            </a:r>
            <a:r>
              <a:rPr lang="en-US" dirty="0">
                <a:hlinkClick r:id="rId2"/>
              </a:rPr>
              <a:t>Link</a:t>
            </a:r>
            <a:endParaRPr lang="en-US" dirty="0"/>
          </a:p>
          <a:p>
            <a:r>
              <a:rPr lang="en-US" dirty="0"/>
              <a:t>You will receive an email from OnBase on </a:t>
            </a:r>
            <a:r>
              <a:rPr lang="en-US" b="1" dirty="0"/>
              <a:t>November 1</a:t>
            </a:r>
            <a:r>
              <a:rPr lang="en-US" b="1" baseline="30000" dirty="0"/>
              <a:t>st</a:t>
            </a:r>
            <a:r>
              <a:rPr lang="en-US" b="1" dirty="0"/>
              <a:t> </a:t>
            </a:r>
            <a:r>
              <a:rPr lang="en-US" dirty="0"/>
              <a:t>with a link for you to upload your documents. </a:t>
            </a:r>
          </a:p>
          <a:p>
            <a:r>
              <a:rPr lang="en-US" dirty="0"/>
              <a:t>Your department RTP committee will get access to your WPAF at the same time as you.</a:t>
            </a:r>
          </a:p>
          <a:p>
            <a:r>
              <a:rPr lang="en-US" dirty="0"/>
              <a:t>You have until </a:t>
            </a:r>
            <a:r>
              <a:rPr lang="en-US" b="1" dirty="0"/>
              <a:t>November 26</a:t>
            </a:r>
            <a:r>
              <a:rPr lang="en-US" b="1" baseline="30000" dirty="0"/>
              <a:t>th</a:t>
            </a:r>
            <a:r>
              <a:rPr lang="en-US" b="1" dirty="0"/>
              <a:t> </a:t>
            </a:r>
            <a:r>
              <a:rPr lang="en-US" dirty="0"/>
              <a:t>to declare your WPAF complete</a:t>
            </a:r>
          </a:p>
          <a:p>
            <a:r>
              <a:rPr lang="en-US" dirty="0"/>
              <a:t>You will have to 10 days to acknowledge receipt of recommendations at each level of review [Department (12/9 to12/19) &amp; Dean (02/12 to 02/21)]</a:t>
            </a:r>
          </a:p>
        </p:txBody>
      </p:sp>
    </p:spTree>
    <p:extLst>
      <p:ext uri="{BB962C8B-B14F-4D97-AF65-F5344CB8AC3E}">
        <p14:creationId xmlns:p14="http://schemas.microsoft.com/office/powerpoint/2010/main" val="1741477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22AE2-E115-41B5-9248-2B63B6A3050D}"/>
              </a:ext>
            </a:extLst>
          </p:cNvPr>
          <p:cNvSpPr>
            <a:spLocks noGrp="1"/>
          </p:cNvSpPr>
          <p:nvPr>
            <p:ph type="title"/>
          </p:nvPr>
        </p:nvSpPr>
        <p:spPr/>
        <p:txBody>
          <a:bodyPr/>
          <a:lstStyle/>
          <a:p>
            <a:r>
              <a:rPr lang="en-US" dirty="0"/>
              <a:t>OnBase tips and troubleshooting</a:t>
            </a:r>
          </a:p>
        </p:txBody>
      </p:sp>
      <p:sp>
        <p:nvSpPr>
          <p:cNvPr id="3" name="Content Placeholder 2">
            <a:extLst>
              <a:ext uri="{FF2B5EF4-FFF2-40B4-BE49-F238E27FC236}">
                <a16:creationId xmlns:a16="http://schemas.microsoft.com/office/drawing/2014/main" id="{E404BF30-1524-4D06-9351-E8689C9FF61C}"/>
              </a:ext>
            </a:extLst>
          </p:cNvPr>
          <p:cNvSpPr>
            <a:spLocks noGrp="1"/>
          </p:cNvSpPr>
          <p:nvPr>
            <p:ph idx="1"/>
          </p:nvPr>
        </p:nvSpPr>
        <p:spPr/>
        <p:txBody>
          <a:bodyPr>
            <a:normAutofit lnSpcReduction="10000"/>
          </a:bodyPr>
          <a:lstStyle/>
          <a:p>
            <a:r>
              <a:rPr lang="en-US" dirty="0"/>
              <a:t>Upload documents during business hours (8am-5pm) in case you encounter any technical difficulties.</a:t>
            </a:r>
          </a:p>
          <a:p>
            <a:r>
              <a:rPr lang="en-US" dirty="0"/>
              <a:t>OB is not compatible with Safari browser.</a:t>
            </a:r>
          </a:p>
          <a:p>
            <a:r>
              <a:rPr lang="en-US" dirty="0"/>
              <a:t>Make sure you are using the right link in the email you receive.</a:t>
            </a:r>
          </a:p>
          <a:p>
            <a:r>
              <a:rPr lang="en-US" dirty="0"/>
              <a:t>OB is not accessible out of the United States.</a:t>
            </a:r>
          </a:p>
          <a:p>
            <a:r>
              <a:rPr lang="en-US" dirty="0"/>
              <a:t>Make sure to exit all OB windows that are open when you are done to avoid any locks on WPAF’s.</a:t>
            </a:r>
          </a:p>
        </p:txBody>
      </p:sp>
    </p:spTree>
    <p:extLst>
      <p:ext uri="{BB962C8B-B14F-4D97-AF65-F5344CB8AC3E}">
        <p14:creationId xmlns:p14="http://schemas.microsoft.com/office/powerpoint/2010/main" val="2610273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RTP Policy-1st TT Year</a:t>
            </a:r>
          </a:p>
        </p:txBody>
      </p:sp>
      <p:sp>
        <p:nvSpPr>
          <p:cNvPr id="3" name="Content Placeholder 2"/>
          <p:cNvSpPr>
            <a:spLocks noGrp="1"/>
          </p:cNvSpPr>
          <p:nvPr>
            <p:ph idx="1"/>
          </p:nvPr>
        </p:nvSpPr>
        <p:spPr>
          <a:xfrm>
            <a:off x="1141412" y="1942012"/>
            <a:ext cx="9905999" cy="4005942"/>
          </a:xfrm>
        </p:spPr>
        <p:txBody>
          <a:bodyPr>
            <a:normAutofit fontScale="77500" lnSpcReduction="20000"/>
          </a:bodyPr>
          <a:lstStyle/>
          <a:p>
            <a:r>
              <a:rPr lang="en-US" sz="3200" dirty="0"/>
              <a:t>WPAF will contain the documents required for a periodic (brief) evaluation</a:t>
            </a:r>
          </a:p>
          <a:p>
            <a:pPr lvl="1"/>
            <a:r>
              <a:rPr lang="en-US" sz="2800" dirty="0"/>
              <a:t>Current CV </a:t>
            </a:r>
          </a:p>
          <a:p>
            <a:pPr lvl="1"/>
            <a:r>
              <a:rPr lang="en-US" sz="2800" dirty="0"/>
              <a:t>2 page Self Assessment</a:t>
            </a:r>
          </a:p>
          <a:p>
            <a:pPr lvl="1"/>
            <a:r>
              <a:rPr lang="en-US" sz="2800" dirty="0"/>
              <a:t>1 peer observation (1 tenured faculty member of your choice)</a:t>
            </a:r>
          </a:p>
          <a:p>
            <a:pPr lvl="1"/>
            <a:r>
              <a:rPr lang="en-US" sz="2800" dirty="0"/>
              <a:t>No ROSEs (student evaluations) as you have not had these yet</a:t>
            </a:r>
          </a:p>
          <a:p>
            <a:pPr lvl="1"/>
            <a:r>
              <a:rPr lang="en-US" sz="2800" dirty="0"/>
              <a:t>Index of materials in progress since hire  (digital format: share drive)</a:t>
            </a:r>
          </a:p>
          <a:p>
            <a:pPr lvl="2"/>
            <a:r>
              <a:rPr lang="en-US" sz="2600" dirty="0">
                <a:hlinkClick r:id="rId2"/>
              </a:rPr>
              <a:t>Instructions for RTP Evidence Materials</a:t>
            </a:r>
            <a:r>
              <a:rPr lang="en-US" sz="2600" dirty="0"/>
              <a:t> </a:t>
            </a:r>
          </a:p>
          <a:p>
            <a:pPr lvl="2"/>
            <a:r>
              <a:rPr lang="en-US" sz="2600" dirty="0">
                <a:hlinkClick r:id="rId3"/>
              </a:rPr>
              <a:t>Procedures for Maintenance of Digital Evidence Files in RTP</a:t>
            </a:r>
            <a:endParaRPr lang="en-US" sz="2600" dirty="0"/>
          </a:p>
          <a:p>
            <a:pPr lvl="2"/>
            <a:r>
              <a:rPr lang="en-US" sz="2600" dirty="0"/>
              <a:t>Categories: Teaching, Scholarship, Service</a:t>
            </a:r>
          </a:p>
          <a:p>
            <a:pPr lvl="1"/>
            <a:endParaRPr lang="en-US" dirty="0"/>
          </a:p>
          <a:p>
            <a:endParaRPr lang="en-US" dirty="0"/>
          </a:p>
        </p:txBody>
      </p:sp>
    </p:spTree>
    <p:extLst>
      <p:ext uri="{BB962C8B-B14F-4D97-AF65-F5344CB8AC3E}">
        <p14:creationId xmlns:p14="http://schemas.microsoft.com/office/powerpoint/2010/main" val="151698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 Assessment</a:t>
            </a:r>
          </a:p>
        </p:txBody>
      </p:sp>
      <p:sp>
        <p:nvSpPr>
          <p:cNvPr id="3" name="Content Placeholder 2"/>
          <p:cNvSpPr>
            <a:spLocks noGrp="1"/>
          </p:cNvSpPr>
          <p:nvPr>
            <p:ph idx="1"/>
          </p:nvPr>
        </p:nvSpPr>
        <p:spPr>
          <a:xfrm>
            <a:off x="1141412" y="2249487"/>
            <a:ext cx="9905999" cy="4081644"/>
          </a:xfrm>
        </p:spPr>
        <p:txBody>
          <a:bodyPr>
            <a:normAutofit fontScale="85000" lnSpcReduction="10000"/>
          </a:bodyPr>
          <a:lstStyle/>
          <a:p>
            <a:r>
              <a:rPr lang="en-US" sz="3200" dirty="0"/>
              <a:t>Two pages is short and to the point.</a:t>
            </a:r>
          </a:p>
          <a:p>
            <a:r>
              <a:rPr lang="en-US" sz="3200" dirty="0"/>
              <a:t>Strengths and areas for growth in teaching and professional activities.</a:t>
            </a:r>
          </a:p>
          <a:p>
            <a:r>
              <a:rPr lang="en-US" sz="3200" dirty="0"/>
              <a:t>Your story between when you were hired and plans for the future in teaching, research, service, scholarship. What is on your horizon?</a:t>
            </a:r>
          </a:p>
          <a:p>
            <a:r>
              <a:rPr lang="en-US" sz="3200" dirty="0"/>
              <a:t>Workshop with Dr. Matthew </a:t>
            </a:r>
            <a:r>
              <a:rPr lang="en-US" sz="3200" dirty="0" err="1"/>
              <a:t>Paolucci</a:t>
            </a:r>
            <a:r>
              <a:rPr lang="en-US" sz="3200" dirty="0"/>
              <a:t> Callahan in CTET on </a:t>
            </a:r>
            <a:r>
              <a:rPr lang="en-US" sz="3200"/>
              <a:t>October 16</a:t>
            </a:r>
            <a:r>
              <a:rPr lang="en-US" sz="3200" dirty="0"/>
              <a:t>, 2024.  Slides sent to you.</a:t>
            </a:r>
          </a:p>
        </p:txBody>
      </p:sp>
    </p:spTree>
    <p:extLst>
      <p:ext uri="{BB962C8B-B14F-4D97-AF65-F5344CB8AC3E}">
        <p14:creationId xmlns:p14="http://schemas.microsoft.com/office/powerpoint/2010/main" val="1673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D0A52-7E16-4726-845A-83105254EE72}"/>
              </a:ext>
            </a:extLst>
          </p:cNvPr>
          <p:cNvSpPr>
            <a:spLocks noGrp="1"/>
          </p:cNvSpPr>
          <p:nvPr>
            <p:ph type="title"/>
          </p:nvPr>
        </p:nvSpPr>
        <p:spPr/>
        <p:txBody>
          <a:bodyPr/>
          <a:lstStyle/>
          <a:p>
            <a:r>
              <a:rPr lang="en-US" dirty="0"/>
              <a:t>First year progress meeting summary</a:t>
            </a:r>
          </a:p>
        </p:txBody>
      </p:sp>
      <p:sp>
        <p:nvSpPr>
          <p:cNvPr id="3" name="Content Placeholder 2">
            <a:extLst>
              <a:ext uri="{FF2B5EF4-FFF2-40B4-BE49-F238E27FC236}">
                <a16:creationId xmlns:a16="http://schemas.microsoft.com/office/drawing/2014/main" id="{D801B0A3-4922-4A8E-A5D8-42D8A791F9F0}"/>
              </a:ext>
            </a:extLst>
          </p:cNvPr>
          <p:cNvSpPr>
            <a:spLocks noGrp="1"/>
          </p:cNvSpPr>
          <p:nvPr>
            <p:ph idx="1"/>
          </p:nvPr>
        </p:nvSpPr>
        <p:spPr/>
        <p:txBody>
          <a:bodyPr>
            <a:normAutofit fontScale="92500" lnSpcReduction="10000"/>
          </a:bodyPr>
          <a:lstStyle/>
          <a:p>
            <a:pPr marL="0" indent="0">
              <a:buNone/>
            </a:pPr>
            <a:r>
              <a:rPr lang="en-US" dirty="0"/>
              <a:t>Candidates in their first year of a tenure track appointment are advised to consult with their departments in order to receive feedback, guidance, and assurance on the path to tenure and promotion.  All such candidates may meet with their respective Department RTP committees in the Spring semester to discuss the candidate’s progress.  In this meeting, candidates and committees may discuss the Department’s criteria, ROSEs and peer observations (or equivalent for librarians, counselors and SSP-ARs), scholarship, research and creative assignments, and service. A one-page summary of this meeting, prepared collaboratively by the candidate and department committees, may be included in the candidate’s subsequent WPAF.</a:t>
            </a:r>
          </a:p>
        </p:txBody>
      </p:sp>
    </p:spTree>
    <p:extLst>
      <p:ext uri="{BB962C8B-B14F-4D97-AF65-F5344CB8AC3E}">
        <p14:creationId xmlns:p14="http://schemas.microsoft.com/office/powerpoint/2010/main" val="721559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428608"/>
            <a:ext cx="9905998" cy="1478570"/>
          </a:xfrm>
        </p:spPr>
        <p:txBody>
          <a:bodyPr>
            <a:normAutofit/>
          </a:bodyPr>
          <a:lstStyle/>
          <a:p>
            <a:r>
              <a:rPr lang="en-US" sz="4000" dirty="0"/>
              <a:t>Questions?</a:t>
            </a:r>
          </a:p>
        </p:txBody>
      </p:sp>
      <p:sp>
        <p:nvSpPr>
          <p:cNvPr id="3" name="Content Placeholder 2"/>
          <p:cNvSpPr>
            <a:spLocks noGrp="1"/>
          </p:cNvSpPr>
          <p:nvPr>
            <p:ph idx="1"/>
          </p:nvPr>
        </p:nvSpPr>
        <p:spPr>
          <a:xfrm>
            <a:off x="1141412" y="1759131"/>
            <a:ext cx="9905999" cy="4702629"/>
          </a:xfrm>
        </p:spPr>
        <p:txBody>
          <a:bodyPr>
            <a:normAutofit/>
          </a:bodyPr>
          <a:lstStyle/>
          <a:p>
            <a:pPr marL="228600" lvl="1">
              <a:spcBef>
                <a:spcPts val="1000"/>
              </a:spcBef>
            </a:pPr>
            <a:r>
              <a:rPr lang="en-US" sz="2800" dirty="0"/>
              <a:t>Diane Guido</a:t>
            </a:r>
          </a:p>
          <a:p>
            <a:pPr lvl="1"/>
            <a:r>
              <a:rPr lang="en-US" dirty="0">
                <a:hlinkClick r:id="rId2"/>
              </a:rPr>
              <a:t>Diane.guido@sonoma.edu</a:t>
            </a:r>
            <a:endParaRPr lang="en-US" dirty="0"/>
          </a:p>
          <a:p>
            <a:r>
              <a:rPr lang="en-US" sz="2800" dirty="0"/>
              <a:t>Nicole </a:t>
            </a:r>
            <a:r>
              <a:rPr lang="en-US" sz="2800" dirty="0" err="1"/>
              <a:t>Hilger</a:t>
            </a:r>
            <a:endParaRPr lang="en-US" sz="2800" dirty="0"/>
          </a:p>
          <a:p>
            <a:pPr lvl="1"/>
            <a:r>
              <a:rPr lang="en-US" dirty="0">
                <a:hlinkClick r:id="rId3"/>
              </a:rPr>
              <a:t>Nicole.hilger@sonoma.edu</a:t>
            </a:r>
            <a:endParaRPr lang="en-US" dirty="0"/>
          </a:p>
          <a:p>
            <a:pPr marL="457200" lvl="1" indent="0">
              <a:buNone/>
            </a:pPr>
            <a:endParaRPr lang="en-US" dirty="0"/>
          </a:p>
          <a:p>
            <a:pPr marL="457200" lvl="1" indent="0">
              <a:buNone/>
            </a:pPr>
            <a:endParaRPr lang="en-US" dirty="0"/>
          </a:p>
          <a:p>
            <a:endParaRPr lang="en-US" dirty="0"/>
          </a:p>
        </p:txBody>
      </p:sp>
    </p:spTree>
    <p:extLst>
      <p:ext uri="{BB962C8B-B14F-4D97-AF65-F5344CB8AC3E}">
        <p14:creationId xmlns:p14="http://schemas.microsoft.com/office/powerpoint/2010/main" val="19023354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346</TotalTime>
  <Words>495</Words>
  <Application>Microsoft Office PowerPoint</Application>
  <PresentationFormat>Widescreen</PresentationFormat>
  <Paragraphs>44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Tw Cen MT</vt:lpstr>
      <vt:lpstr>Circuit</vt:lpstr>
      <vt:lpstr>1st year TT RTP Cycle 2024</vt:lpstr>
      <vt:lpstr>Documents to Review</vt:lpstr>
      <vt:lpstr>Use of onbase</vt:lpstr>
      <vt:lpstr>OnBase tips and troubleshooting</vt:lpstr>
      <vt:lpstr>RTP Policy-1st TT Year</vt:lpstr>
      <vt:lpstr>Self Assessment</vt:lpstr>
      <vt:lpstr>First year progress meeting summary</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New Faculty RTP</dc:title>
  <dc:creator>Microsoft Office User</dc:creator>
  <cp:lastModifiedBy>Diane Guido</cp:lastModifiedBy>
  <cp:revision>30</cp:revision>
  <cp:lastPrinted>2016-09-02T18:43:59Z</cp:lastPrinted>
  <dcterms:created xsi:type="dcterms:W3CDTF">2016-09-02T18:10:30Z</dcterms:created>
  <dcterms:modified xsi:type="dcterms:W3CDTF">2024-11-01T21:19:42Z</dcterms:modified>
</cp:coreProperties>
</file>